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91" r:id="rId4"/>
    <p:sldId id="388" r:id="rId5"/>
    <p:sldId id="389" r:id="rId6"/>
    <p:sldId id="390" r:id="rId7"/>
    <p:sldId id="391" r:id="rId8"/>
    <p:sldId id="393" r:id="rId9"/>
    <p:sldId id="274" r:id="rId10"/>
    <p:sldId id="276" r:id="rId11"/>
    <p:sldId id="277" r:id="rId12"/>
    <p:sldId id="279" r:id="rId13"/>
    <p:sldId id="281" r:id="rId14"/>
    <p:sldId id="395" r:id="rId15"/>
    <p:sldId id="268" r:id="rId16"/>
    <p:sldId id="394" r:id="rId17"/>
    <p:sldId id="387" r:id="rId18"/>
    <p:sldId id="386" r:id="rId19"/>
    <p:sldId id="283" r:id="rId20"/>
    <p:sldId id="285" r:id="rId21"/>
    <p:sldId id="289" r:id="rId22"/>
    <p:sldId id="400" r:id="rId23"/>
    <p:sldId id="401" r:id="rId24"/>
    <p:sldId id="402" r:id="rId25"/>
    <p:sldId id="403" r:id="rId26"/>
    <p:sldId id="405" r:id="rId27"/>
    <p:sldId id="406" r:id="rId28"/>
    <p:sldId id="407" r:id="rId29"/>
    <p:sldId id="408" r:id="rId30"/>
    <p:sldId id="397" r:id="rId31"/>
    <p:sldId id="398" r:id="rId32"/>
    <p:sldId id="404" r:id="rId33"/>
    <p:sldId id="399" r:id="rId34"/>
  </p:sldIdLst>
  <p:sldSz cx="12192000" cy="6858000"/>
  <p:notesSz cx="6858000" cy="9144000"/>
  <p:defaultTextStyle>
    <a:defPPr>
      <a:defRPr lang="ru-RU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31F"/>
    <a:srgbClr val="19B629"/>
    <a:srgbClr val="BA0F2B"/>
    <a:srgbClr val="004167"/>
    <a:srgbClr val="B8D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C5543-FF11-4E80-8561-0C14A7179E3D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EFB2A-FA09-4CA9-A51E-1D001BDE8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1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6CA4A-73FB-D246-89D0-8143DFDAF18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8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32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26593-C955-0149-B6FA-0554DAF449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3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B82-8789-D14A-8096-862B1F4956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6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B2E2-9FC8-D249-A3AB-8CB5B50214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9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6AF5-3BDB-794C-9D39-72829711FE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98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C06F-6D84-E244-B6A4-4CF9C61D5A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18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256C-B631-3F44-A4E2-5EA318E8E6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62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A724-5B2A-B04B-9445-8F104DF1AC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3D4-6C45-7145-AFA5-1DFBD1F046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349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DB578-EE70-9D40-979D-331C8CA7DD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29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25F4-4436-B04C-8D43-EB41FA69FB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5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5A5-753A-F744-AE82-ED1DC60F1A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7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26593-C955-0149-B6FA-0554DAF449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9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B82-8789-D14A-8096-862B1F4956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04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B2E2-9FC8-D249-A3AB-8CB5B50214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02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6AF5-3BDB-794C-9D39-72829711FE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5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C06F-6D84-E244-B6A4-4CF9C61D5A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6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256C-B631-3F44-A4E2-5EA318E8E6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14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A724-5B2A-B04B-9445-8F104DF1AC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5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4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3D4-6C45-7145-AFA5-1DFBD1F046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66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DB578-EE70-9D40-979D-331C8CA7DD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7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25F4-4436-B04C-8D43-EB41FA69FB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38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5A5-753A-F744-AE82-ED1DC60F1A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5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8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5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1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49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9A8AC-84C4-4FF3-ADC3-6399E49DEDF2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3706-95F9-40F0-B6F4-9F07A7254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9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0F7F1C09-57F9-F543-823A-D739B6873A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10"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1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F7F1C09-57F9-F543-823A-D739B6873A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06.05.2019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1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00" y="4785463"/>
            <a:ext cx="1877000" cy="1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8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7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35456">
            <a:off x="1714319" y="5039719"/>
            <a:ext cx="2363168" cy="40011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64,4 тыс. кв. м.</a:t>
            </a:r>
            <a:endParaRPr lang="ru-RU" sz="2000" b="1" i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477745">
            <a:off x="6810916" y="2697450"/>
            <a:ext cx="2363168" cy="40011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75,5 тыс. кв. м.</a:t>
            </a:r>
            <a:endParaRPr lang="ru-RU" sz="2000" b="1" i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70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09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861"/>
            <a:ext cx="12192000" cy="6857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33" y="381011"/>
            <a:ext cx="4984979" cy="1151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33" y="476033"/>
            <a:ext cx="6574728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ДЕРЕВНЯ </a:t>
            </a:r>
            <a:r>
              <a:rPr lang="en-US" sz="3600" b="1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WORLDSKILLS</a:t>
            </a:r>
            <a:endParaRPr lang="sv-SE" sz="3600" b="1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514" y="2148917"/>
            <a:ext cx="4026063" cy="9130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300" dirty="0">
                <a:solidFill>
                  <a:srgbClr val="FEFEFE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Аккредитованным лицам </a:t>
            </a:r>
            <a:r>
              <a:rPr lang="en-US" sz="1300" dirty="0" err="1">
                <a:solidFill>
                  <a:srgbClr val="FEFEFE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WorldSkills</a:t>
            </a:r>
            <a:r>
              <a:rPr lang="en-US" sz="1300" dirty="0">
                <a:solidFill>
                  <a:srgbClr val="FEFEFE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 Kazan 2019 – </a:t>
            </a:r>
            <a:r>
              <a:rPr lang="ru-RU" sz="1300" dirty="0">
                <a:solidFill>
                  <a:srgbClr val="FEFEFE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конкурсантам, экспертам, делегатам, членам официальной делегации – будет обеспечен безвизовый въезд в Россию</a:t>
            </a:r>
          </a:p>
        </p:txBody>
      </p:sp>
    </p:spTree>
    <p:extLst>
      <p:ext uri="{BB962C8B-B14F-4D97-AF65-F5344CB8AC3E}">
        <p14:creationId xmlns:p14="http://schemas.microsoft.com/office/powerpoint/2010/main" val="1275842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52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733" y="506699"/>
            <a:ext cx="4334511" cy="1154160"/>
          </a:xfrm>
          <a:prstGeom prst="rect">
            <a:avLst/>
          </a:prstGeom>
          <a:solidFill>
            <a:srgbClr val="004167"/>
          </a:solidFill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2300" dirty="0">
                <a:solidFill>
                  <a:srgbClr val="CAD900"/>
                </a:solidFill>
                <a:latin typeface="Frutiger Neue LT CYR XBlack" panose="020B0B03040304020203" pitchFamily="34" charset="0"/>
                <a:cs typeface="Arial" panose="020B0604020202020204" pitchFamily="34" charset="0"/>
              </a:rPr>
              <a:t>ПРОГРАММА ПОСЛЫ</a:t>
            </a:r>
          </a:p>
          <a:p>
            <a:r>
              <a:rPr lang="en-US" sz="2300" dirty="0">
                <a:solidFill>
                  <a:srgbClr val="CAD900"/>
                </a:solidFill>
                <a:latin typeface="Frutiger Neue LT CYR XBlack" panose="020B0B03040304020203" pitchFamily="34" charset="0"/>
                <a:cs typeface="Arial" panose="020B0604020202020204" pitchFamily="34" charset="0"/>
              </a:rPr>
              <a:t>WORLDSKILLS KAZAN 2019</a:t>
            </a:r>
          </a:p>
          <a:p>
            <a:endParaRPr lang="ru-RU" sz="2300" dirty="0">
              <a:solidFill>
                <a:srgbClr val="CAD900"/>
              </a:solidFill>
              <a:latin typeface="Frutiger Neue LT CYR XBlack" panose="020B0B030403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9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7440" y="5269489"/>
            <a:ext cx="7582061" cy="10156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5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Партнерская программа – реализация маркетинговой программы в рамках подготовки и проведения </a:t>
            </a:r>
            <a:r>
              <a:rPr lang="en-US" sz="1500" dirty="0" err="1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WorldSkills</a:t>
            </a:r>
            <a:r>
              <a:rPr lang="en-US" sz="15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 Kazan 2019</a:t>
            </a:r>
            <a:r>
              <a:rPr lang="ru-RU" sz="15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, главной целью которой является повышение зрелищности и привлекательности для широких масс населения, путем привлечения спонсоров и лицензиатов </a:t>
            </a:r>
            <a:r>
              <a:rPr lang="en-US" sz="1500" dirty="0" err="1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WorldSkills</a:t>
            </a:r>
            <a:r>
              <a:rPr lang="en-US" sz="15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 Kazan 2019</a:t>
            </a:r>
            <a:endParaRPr lang="ru-RU" sz="1500" dirty="0">
              <a:solidFill>
                <a:srgbClr val="FEFEFE"/>
              </a:solidFill>
              <a:latin typeface="Frutiger Neue LT CYR Light" panose="020B04030403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" y="657"/>
            <a:ext cx="12191195" cy="6856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77" y="289411"/>
            <a:ext cx="7257007" cy="53123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ДЕЛОВАЯ ПРОГРАММА</a:t>
            </a:r>
            <a:endParaRPr lang="sv-SE" sz="2800" b="1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2847" y="1578792"/>
            <a:ext cx="9986308" cy="206748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23 – 25 </a:t>
            </a:r>
            <a:r>
              <a:rPr lang="ru-RU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АВГУСТА</a:t>
            </a:r>
            <a:r>
              <a:rPr lang="en-US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2019</a:t>
            </a:r>
            <a:r>
              <a:rPr lang="ru-RU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ГОДА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КОНФЕРЕНЦИЯ</a:t>
            </a:r>
            <a:r>
              <a:rPr lang="en-US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WORLDSKILLS </a:t>
            </a:r>
            <a:endParaRPr lang="ru-RU" sz="2800" b="1" dirty="0">
              <a:solidFill>
                <a:schemeClr val="bg1"/>
              </a:solidFill>
              <a:latin typeface="Frutiger Neue LT 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САММИТ МИНИСТРОВ</a:t>
            </a:r>
            <a:endParaRPr lang="ru-RU" sz="2800" b="1" dirty="0">
              <a:solidFill>
                <a:schemeClr val="bg1"/>
              </a:solidFill>
              <a:latin typeface="Frutiger Neue LT 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9099" y="4184255"/>
            <a:ext cx="3010628" cy="630940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2</a:t>
            </a:r>
            <a:r>
              <a:rPr lang="ru-RU" sz="3500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000</a:t>
            </a:r>
            <a:r>
              <a:rPr lang="en-US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УЧАСТНИКОВ</a:t>
            </a:r>
            <a:endParaRPr lang="en-US" dirty="0">
              <a:solidFill>
                <a:schemeClr val="bg1"/>
              </a:solidFill>
              <a:latin typeface="Frutiger Neue LT 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1" y="4184255"/>
            <a:ext cx="1553307" cy="630940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80</a:t>
            </a:r>
            <a:r>
              <a:rPr lang="en-US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rutiger Neue LT "/>
                <a:cs typeface="Arial" panose="020B0604020202020204" pitchFamily="34" charset="0"/>
              </a:rPr>
              <a:t>СТРАН</a:t>
            </a:r>
            <a:endParaRPr lang="en-US" dirty="0">
              <a:solidFill>
                <a:schemeClr val="bg1"/>
              </a:solidFill>
              <a:latin typeface="Frutiger Neue LT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90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"/>
            <a:ext cx="12192000" cy="68571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1424" y="452669"/>
            <a:ext cx="3168352" cy="492443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defTabSz="1219140"/>
            <a:r>
              <a:rPr lang="ru-RU" sz="2400" dirty="0">
                <a:solidFill>
                  <a:srgbClr val="CAD900"/>
                </a:solidFill>
                <a:latin typeface="Frutiger Neue LT CYR XBlack" panose="020B0B03040304020203" pitchFamily="34" charset="0"/>
                <a:cs typeface="Arial" panose="020B0604020202020204" pitchFamily="34" charset="0"/>
              </a:rPr>
              <a:t>ЦЕЛЬ И МИССИЯ</a:t>
            </a:r>
            <a:endParaRPr lang="en-US" sz="2400" dirty="0">
              <a:solidFill>
                <a:srgbClr val="CAD900"/>
              </a:solidFill>
              <a:latin typeface="Frutiger Neue LT CYR XBlack" panose="020B0B030403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371" y="1418395"/>
            <a:ext cx="4608512" cy="320087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ru-RU" sz="20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Цель: культурный обмен между странами и популяризация рабочих профессий в подростковой и молодежной среде</a:t>
            </a:r>
          </a:p>
          <a:p>
            <a:pPr defTabSz="1219140"/>
            <a:endParaRPr lang="ru-RU" sz="2000" dirty="0">
              <a:solidFill>
                <a:srgbClr val="FEFEFE"/>
              </a:solidFill>
              <a:latin typeface="Frutiger Neue LT CYR Light" panose="020B0403040304020203" pitchFamily="34" charset="0"/>
              <a:cs typeface="Arial" panose="020B0604020202020204" pitchFamily="34" charset="0"/>
            </a:endParaRPr>
          </a:p>
          <a:p>
            <a:pPr defTabSz="1219140"/>
            <a:endParaRPr lang="ru-RU" sz="2000" dirty="0">
              <a:solidFill>
                <a:srgbClr val="FEFEFE"/>
              </a:solidFill>
              <a:latin typeface="Frutiger Neue LT CYR Light" panose="020B0403040304020203" pitchFamily="34" charset="0"/>
              <a:cs typeface="Arial" panose="020B0604020202020204" pitchFamily="34" charset="0"/>
            </a:endParaRPr>
          </a:p>
          <a:p>
            <a:pPr defTabSz="1219140"/>
            <a:r>
              <a:rPr lang="ru-RU" sz="2000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Миссия: информирование молодежи о высококвалифицированных профессиях, востребованных в стране или регионе</a:t>
            </a:r>
          </a:p>
        </p:txBody>
      </p:sp>
    </p:spTree>
    <p:extLst>
      <p:ext uri="{BB962C8B-B14F-4D97-AF65-F5344CB8AC3E}">
        <p14:creationId xmlns:p14="http://schemas.microsoft.com/office/powerpoint/2010/main" val="3708839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441" y="400469"/>
            <a:ext cx="4334511" cy="507831"/>
          </a:xfrm>
          <a:prstGeom prst="rect">
            <a:avLst/>
          </a:prstGeom>
          <a:solidFill>
            <a:srgbClr val="B80A2D"/>
          </a:solidFill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2700" b="1" dirty="0">
                <a:solidFill>
                  <a:srgbClr val="CAD900"/>
                </a:solidFill>
                <a:latin typeface="Frutiger Neue LT CYR XBlack" panose="020B0B03040304020203" pitchFamily="34" charset="0"/>
                <a:cs typeface="Arial" panose="020B0604020202020204" pitchFamily="34" charset="0"/>
              </a:rPr>
              <a:t>ЭСТАФЕТА ФЛАГА</a:t>
            </a:r>
            <a:endParaRPr lang="en-US" sz="2700" b="1" dirty="0">
              <a:solidFill>
                <a:srgbClr val="CAD900"/>
              </a:solidFill>
              <a:latin typeface="Frutiger Neue LT CYR XBlack" panose="020B0B030403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444" y="1114087"/>
            <a:ext cx="3937161" cy="124649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Эстафета флага</a:t>
            </a:r>
            <a:r>
              <a:rPr lang="en-US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 WS – 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одно из знаковых событий, направленное на сплочение и единство людей в преддверии чемпионата, а также популяризацию движения </a:t>
            </a:r>
            <a:r>
              <a:rPr lang="en-US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WorldSkills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42" y="2702180"/>
            <a:ext cx="3937161" cy="8002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Международный этап эстафеты</a:t>
            </a:r>
          </a:p>
          <a:p>
            <a:r>
              <a:rPr lang="ru-RU" sz="31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20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стран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442" y="3698171"/>
            <a:ext cx="3162463" cy="1708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Российский этап Эстафеты </a:t>
            </a:r>
          </a:p>
          <a:p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проходит 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в рамках корпоративных и отраслевых </a:t>
            </a:r>
            <a:r>
              <a:rPr lang="ru-RU" sz="1500" b="1" dirty="0">
                <a:solidFill>
                  <a:srgbClr val="FEFEFE"/>
                </a:solidFill>
                <a:latin typeface="Frutiger Neue LT CYR Light" panose="020B0403040304020203" pitchFamily="34" charset="0"/>
                <a:cs typeface="Arial" panose="020B0604020202020204" pitchFamily="34" charset="0"/>
              </a:rPr>
              <a:t>чемпионатов, затронет все Центры федеральных округов, посетит крупные заводы России</a:t>
            </a:r>
            <a:endParaRPr lang="ru-RU" sz="1500" b="1" dirty="0">
              <a:solidFill>
                <a:srgbClr val="FEFEFE"/>
              </a:solidFill>
              <a:latin typeface="Frutiger Neue LT CYR Light" panose="020B04030403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32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" y="0"/>
            <a:ext cx="121887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2051" y="419101"/>
            <a:ext cx="5137941" cy="44627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ЭСТАФЕТА ФЛАГА </a:t>
            </a:r>
            <a:r>
              <a:rPr lang="en-US" sz="2300" b="1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WORLDSKILLS</a:t>
            </a:r>
            <a:endParaRPr lang="ru-RU" sz="2300" b="1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052" y="1022870"/>
            <a:ext cx="8665573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ru-RU" dirty="0">
                <a:solidFill>
                  <a:srgbClr val="92B800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АБУ-ДАБИ – СОЧИ – КОСМОС – МИР – РОССИЯ –</a:t>
            </a:r>
            <a:r>
              <a:rPr lang="en-US" dirty="0">
                <a:solidFill>
                  <a:srgbClr val="92B800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92B800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ТАТАРСТАН - КАЗАНЬ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2450" y="2065485"/>
            <a:ext cx="4983111" cy="337015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Более</a:t>
            </a:r>
            <a:endParaRPr lang="en-US" sz="1500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100 </a:t>
            </a:r>
            <a:r>
              <a:rPr lang="ru-RU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млн</a:t>
            </a:r>
            <a:r>
              <a:rPr lang="en-US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.</a:t>
            </a:r>
            <a:endParaRPr lang="ru-RU" sz="2500" dirty="0">
              <a:solidFill>
                <a:srgbClr val="B7425D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Интернет и ТВ аудитория</a:t>
            </a:r>
          </a:p>
          <a:p>
            <a:endParaRPr lang="ru-RU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Протяженность маршрута </a:t>
            </a:r>
          </a:p>
          <a:p>
            <a:r>
              <a:rPr lang="ru-RU" sz="1500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более</a:t>
            </a:r>
          </a:p>
          <a:p>
            <a:r>
              <a:rPr lang="ru-RU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100 000 км</a:t>
            </a:r>
            <a:r>
              <a:rPr lang="en-US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.</a:t>
            </a:r>
            <a:endParaRPr lang="ru-RU" sz="2500" dirty="0">
              <a:solidFill>
                <a:srgbClr val="B7425D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Продолжительность </a:t>
            </a:r>
          </a:p>
          <a:p>
            <a:r>
              <a:rPr lang="ru-RU" sz="1500" dirty="0">
                <a:solidFill>
                  <a:schemeClr val="bg1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около</a:t>
            </a:r>
          </a:p>
          <a:p>
            <a:r>
              <a:rPr lang="ru-RU" sz="2500" dirty="0">
                <a:solidFill>
                  <a:srgbClr val="B7425D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500 дней   </a:t>
            </a:r>
          </a:p>
        </p:txBody>
      </p:sp>
    </p:spTree>
    <p:extLst>
      <p:ext uri="{BB962C8B-B14F-4D97-AF65-F5344CB8AC3E}">
        <p14:creationId xmlns:p14="http://schemas.microsoft.com/office/powerpoint/2010/main" val="378106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8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" y="0"/>
            <a:ext cx="1219702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880" y="1358972"/>
            <a:ext cx="4400409" cy="3016208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Церемония открытия</a:t>
            </a:r>
            <a:r>
              <a:rPr lang="en-US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: </a:t>
            </a:r>
            <a:endParaRPr lang="ru-RU" dirty="0">
              <a:solidFill>
                <a:schemeClr val="bg1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AD900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22</a:t>
            </a:r>
            <a:r>
              <a:rPr lang="ru-RU" dirty="0">
                <a:solidFill>
                  <a:srgbClr val="CAD900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 августа 2019 года</a:t>
            </a:r>
          </a:p>
          <a:p>
            <a:endParaRPr lang="ru-RU" dirty="0">
              <a:solidFill>
                <a:srgbClr val="CAD900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Церемония закрытия</a:t>
            </a:r>
            <a:r>
              <a:rPr lang="en-US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: </a:t>
            </a:r>
            <a:endParaRPr lang="ru-RU" dirty="0">
              <a:solidFill>
                <a:schemeClr val="bg1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AD900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27 </a:t>
            </a:r>
            <a:r>
              <a:rPr lang="ru-RU" dirty="0">
                <a:solidFill>
                  <a:srgbClr val="CAD900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августа 2019 года</a:t>
            </a:r>
          </a:p>
          <a:p>
            <a:endParaRPr lang="ru-RU" dirty="0">
              <a:solidFill>
                <a:srgbClr val="CAD900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CAD900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Место проведения</a:t>
            </a:r>
            <a:r>
              <a:rPr lang="en-US" dirty="0">
                <a:solidFill>
                  <a:schemeClr val="bg1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: </a:t>
            </a:r>
            <a:endParaRPr lang="ru-RU" dirty="0">
              <a:solidFill>
                <a:schemeClr val="bg1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CAD900"/>
                </a:solidFill>
                <a:latin typeface="Frutiger Neue LT CYR Book" panose="020B0503040304020203" pitchFamily="34" charset="0"/>
                <a:cs typeface="Arial" panose="020B0604020202020204" pitchFamily="34" charset="0"/>
              </a:rPr>
              <a:t>Стадион «Казань Арена»</a:t>
            </a:r>
            <a:endParaRPr lang="ru-RU" dirty="0">
              <a:solidFill>
                <a:srgbClr val="CAD900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utiger Neue LT CYR Book" panose="020B05030403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880" y="350241"/>
            <a:ext cx="2740921" cy="564257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ru-RU" sz="3100" b="1" dirty="0">
                <a:solidFill>
                  <a:srgbClr val="CAD900"/>
                </a:solidFill>
                <a:latin typeface="Frutiger Neue LT CYR Medium" panose="020B0A03040304020203" pitchFamily="34" charset="0"/>
                <a:cs typeface="Arial" panose="020B0604020202020204" pitchFamily="34" charset="0"/>
              </a:rPr>
              <a:t>ЦЕРЕМОНИИ</a:t>
            </a:r>
            <a:endParaRPr lang="en-US" sz="3100" b="1" dirty="0">
              <a:solidFill>
                <a:srgbClr val="CAD900"/>
              </a:solidFill>
              <a:latin typeface="Frutiger Neue LT CYR Medium" panose="020B0A030403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27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24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9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62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240</Words>
  <Application>Microsoft Office PowerPoint</Application>
  <PresentationFormat>Произвольный</PresentationFormat>
  <Paragraphs>50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Bazylnikov</dc:creator>
  <cp:lastModifiedBy>admin</cp:lastModifiedBy>
  <cp:revision>36</cp:revision>
  <dcterms:created xsi:type="dcterms:W3CDTF">2019-02-21T11:02:36Z</dcterms:created>
  <dcterms:modified xsi:type="dcterms:W3CDTF">2019-05-06T09:28:26Z</dcterms:modified>
</cp:coreProperties>
</file>